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notesMasterIdLst>
    <p:notesMasterId r:id="rId2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91440"/>
          </a:xfrm>
          <a:prstGeom prst="rect">
            <a:avLst/>
          </a:prstGeom>
          <a:solidFill>
            <a:srgbClr val="E8793A"/>
          </a:solidFill>
          <a:ln w="12700">
            <a:solidFill>
              <a:srgbClr val="E879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457200"/>
            <a:ext cx="9144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ATELIER D'ÉQUIPE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14400" y="1005840"/>
            <a:ext cx="91440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 équipe et l'IA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9144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Ouvrir le dialogue. Identifier les enjeux. Passer à l'action.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914400" y="3291840"/>
            <a:ext cx="1371600" cy="64008"/>
          </a:xfrm>
          <a:prstGeom prst="rect">
            <a:avLst/>
          </a:prstGeom>
          <a:solidFill>
            <a:srgbClr val="E8793A"/>
          </a:solidFill>
          <a:ln w="12700">
            <a:solidFill>
              <a:srgbClr val="E879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35204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heures  ·  Animé par le gestionnaire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274320"/>
            <a:ext cx="1097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200" dirty="0"/>
          </a:p>
        </p:txBody>
      </p:sp>
      <p:sp>
        <p:nvSpPr>
          <p:cNvPr id="3" name="Text 1"/>
          <p:cNvSpPr/>
          <p:nvPr/>
        </p:nvSpPr>
        <p:spPr>
          <a:xfrm>
            <a:off x="914400" y="1188720"/>
            <a:ext cx="10332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 lui parler?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914400" y="2011680"/>
            <a:ext cx="10332720" cy="2743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14400" y="2148840"/>
            <a:ext cx="73152" cy="1645920"/>
          </a:xfrm>
          <a:prstGeom prst="rect">
            <a:avLst/>
          </a:prstGeom>
          <a:solidFill>
            <a:srgbClr val="E8793A"/>
          </a:solidFill>
          <a:ln w="12700">
            <a:solidFill>
              <a:srgbClr val="E879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188720" y="2148840"/>
            <a:ext cx="100584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"L'IA ne lit pas dans les pensées. Plus vous lui donnez de contexte, meilleure est la réponse."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914400" y="406908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Donnez-lui :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14400" y="457200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Votre rôle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14400" y="507492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situation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14400" y="557784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format souhaité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14400" y="608076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contraintes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22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274320"/>
            <a:ext cx="1097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200" dirty="0"/>
          </a:p>
        </p:txBody>
      </p:sp>
      <p:sp>
        <p:nvSpPr>
          <p:cNvPr id="3" name="Text 1"/>
          <p:cNvSpPr/>
          <p:nvPr/>
        </p:nvSpPr>
        <p:spPr>
          <a:xfrm>
            <a:off x="914400" y="1188720"/>
            <a:ext cx="10332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 évaluer le résultat?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914400" y="2011680"/>
            <a:ext cx="10332720" cy="2743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19456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Grille V-R-A-I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914400" y="2743200"/>
            <a:ext cx="594360" cy="640080"/>
          </a:xfrm>
          <a:prstGeom prst="rect">
            <a:avLst/>
          </a:prstGeom>
          <a:solidFill>
            <a:srgbClr val="E8793A"/>
          </a:solidFill>
          <a:ln w="12700">
            <a:solidFill>
              <a:srgbClr val="E879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2743200"/>
            <a:ext cx="594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691640" y="274320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Véracité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3840480" y="2743200"/>
            <a:ext cx="7406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faits sont-ils vérifiables?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914400" y="3657600"/>
            <a:ext cx="594360" cy="640080"/>
          </a:xfrm>
          <a:prstGeom prst="rect">
            <a:avLst/>
          </a:prstGeom>
          <a:solidFill>
            <a:srgbClr val="E8793A"/>
          </a:solidFill>
          <a:ln w="12700">
            <a:solidFill>
              <a:srgbClr val="E879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3657600"/>
            <a:ext cx="594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691640" y="365760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Relevance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840480" y="3657600"/>
            <a:ext cx="7406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 répond vraiment à ma question?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914400" y="4572000"/>
            <a:ext cx="594360" cy="640080"/>
          </a:xfrm>
          <a:prstGeom prst="rect">
            <a:avLst/>
          </a:prstGeom>
          <a:solidFill>
            <a:srgbClr val="E8793A"/>
          </a:solidFill>
          <a:ln w="12700">
            <a:solidFill>
              <a:srgbClr val="E8793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" y="4572000"/>
            <a:ext cx="594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691640" y="457200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Adéquation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3840480" y="4572000"/>
            <a:ext cx="7406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ton convient à mon public?</a:t>
            </a:r>
            <a:endParaRPr lang="en-US" sz="1700" dirty="0"/>
          </a:p>
        </p:txBody>
      </p:sp>
      <p:sp>
        <p:nvSpPr>
          <p:cNvPr id="18" name="Shape 16"/>
          <p:cNvSpPr/>
          <p:nvPr/>
        </p:nvSpPr>
        <p:spPr>
          <a:xfrm>
            <a:off x="914400" y="5486400"/>
            <a:ext cx="594360" cy="640080"/>
          </a:xfrm>
          <a:prstGeom prst="rect">
            <a:avLst/>
          </a:prstGeom>
          <a:solidFill>
            <a:srgbClr val="E8793A"/>
          </a:solidFill>
          <a:ln w="12700">
            <a:solidFill>
              <a:srgbClr val="E879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5486400"/>
            <a:ext cx="594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1691640" y="548640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Intégrité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3840480" y="5486400"/>
            <a:ext cx="7406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 reflète mes valeurs?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22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274320"/>
            <a:ext cx="1097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200" dirty="0"/>
          </a:p>
        </p:txBody>
      </p:sp>
      <p:sp>
        <p:nvSpPr>
          <p:cNvPr id="3" name="Text 1"/>
          <p:cNvSpPr/>
          <p:nvPr/>
        </p:nvSpPr>
        <p:spPr>
          <a:xfrm>
            <a:off x="914400" y="1188720"/>
            <a:ext cx="10332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Quelles sont mes responsabilités?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914400" y="2011680"/>
            <a:ext cx="10332720" cy="2743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2402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partagez jamais :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914400" y="2834640"/>
            <a:ext cx="10332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Données confidentielles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914400" y="3429000"/>
            <a:ext cx="10332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Renseignements personnels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914400" y="4023360"/>
            <a:ext cx="10332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Propriété intellectuelle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914400" y="4709160"/>
            <a:ext cx="10332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...sans avoir vérifié les politiques de l'outil.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vérification du résultat reste votre responsabilité.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22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41148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914400" y="1188720"/>
            <a:ext cx="10332720" cy="2743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463040"/>
            <a:ext cx="548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00200" y="1463040"/>
            <a:ext cx="9646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Laquelle de ces 4 questions est la plus importante pour notre équipe, en ce moment?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14400" y="2880360"/>
            <a:ext cx="548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600200" y="2880360"/>
            <a:ext cx="9646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a-t-il des tâches qui semblent évidentes à confier à l'IA dans notre travail?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14400" y="4297680"/>
            <a:ext cx="548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600200" y="4297680"/>
            <a:ext cx="9646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a-t-il des tâches qu'on ne devrait jamais confier à l'IA dans notre contexte?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14400" y="6172200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Gardez concret. Si quelqu'un parle en théorie : "Dans notre contexte à nous, tu penses à quoi exactement?"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22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7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0"/>
            <a:ext cx="3657600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0" b="1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0000" dirty="0"/>
          </a:p>
        </p:txBody>
      </p:sp>
      <p:sp>
        <p:nvSpPr>
          <p:cNvPr id="3" name="Text 1"/>
          <p:cNvSpPr/>
          <p:nvPr/>
        </p:nvSpPr>
        <p:spPr>
          <a:xfrm>
            <a:off x="914400" y="64008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 4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14400" y="1280160"/>
            <a:ext cx="100584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Notre grille de</a:t>
            </a:r>
            <a:endParaRPr lang="en-US" sz="4200" dirty="0"/>
          </a:p>
          <a:p>
            <a:pPr indent="0" marL="0">
              <a:buNone/>
            </a:pPr>
            <a:r>
              <a:rPr lang="en-US" sz="42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délégation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914400" y="34747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minutes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22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411480"/>
            <a:ext cx="10332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Exercice en sous-groupes de 2-3 personnes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914400" y="1463040"/>
            <a:ext cx="594360" cy="594360"/>
          </a:xfrm>
          <a:prstGeom prst="ellipse">
            <a:avLst/>
          </a:prstGeom>
          <a:solidFill>
            <a:srgbClr val="E8793A"/>
          </a:solidFill>
          <a:ln w="12700">
            <a:solidFill>
              <a:srgbClr val="E8793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46304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691640" y="1463040"/>
            <a:ext cx="9555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Prenez 10 minutes pour identifier des exemples dans VOTRE travail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914400" y="2834640"/>
            <a:ext cx="594360" cy="594360"/>
          </a:xfrm>
          <a:prstGeom prst="ellipse">
            <a:avLst/>
          </a:prstGeom>
          <a:solidFill>
            <a:srgbClr val="E8793A"/>
          </a:solidFill>
          <a:ln w="12700">
            <a:solidFill>
              <a:srgbClr val="E879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283464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91640" y="2834640"/>
            <a:ext cx="9555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Utilisez la feuille de travail ou le tableau blanc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914400" y="4206240"/>
            <a:ext cx="594360" cy="594360"/>
          </a:xfrm>
          <a:prstGeom prst="ellipse">
            <a:avLst/>
          </a:prstGeom>
          <a:solidFill>
            <a:srgbClr val="E8793A"/>
          </a:solidFill>
          <a:ln w="12700">
            <a:solidFill>
              <a:srgbClr val="E879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420624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691640" y="4206240"/>
            <a:ext cx="9555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Chaque groupe présente ses 3 exemples les plus intéressants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914400" y="6035040"/>
            <a:ext cx="10332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 travail en sous-groupes  ·  15 min partage en plénière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22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320040"/>
            <a:ext cx="10058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Notre grille de délégation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914400" y="1097280"/>
            <a:ext cx="3291840" cy="457200"/>
          </a:xfrm>
          <a:prstGeom prst="rect">
            <a:avLst/>
          </a:prstGeom>
          <a:solidFill>
            <a:srgbClr val="1A202C"/>
          </a:solidFill>
          <a:ln w="12700">
            <a:solidFill>
              <a:srgbClr val="1A202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09728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CATÉGORIE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389120" y="1097280"/>
            <a:ext cx="3291840" cy="457200"/>
          </a:xfrm>
          <a:prstGeom prst="rect">
            <a:avLst/>
          </a:prstGeom>
          <a:solidFill>
            <a:srgbClr val="1A202C"/>
          </a:solidFill>
          <a:ln w="12700">
            <a:solidFill>
              <a:srgbClr val="1A202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389120" y="109728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DESCRIPTION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863840" y="1097280"/>
            <a:ext cx="3383280" cy="457200"/>
          </a:xfrm>
          <a:prstGeom prst="rect">
            <a:avLst/>
          </a:prstGeom>
          <a:solidFill>
            <a:srgbClr val="1A202C"/>
          </a:solidFill>
          <a:ln w="12700">
            <a:solidFill>
              <a:srgbClr val="1A202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863840" y="109728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 EXEMPLES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914400" y="1645920"/>
            <a:ext cx="3291840" cy="1234440"/>
          </a:xfrm>
          <a:prstGeom prst="rect">
            <a:avLst/>
          </a:prstGeom>
          <a:solidFill>
            <a:srgbClr val="F0FDF4"/>
          </a:solidFill>
          <a:ln w="19050">
            <a:solidFill>
              <a:srgbClr val="86EFA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51560" y="173736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confie à l'IA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51560" y="224028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Répétitif, basse sensibilité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389120" y="1645920"/>
            <a:ext cx="3291840" cy="1234440"/>
          </a:xfrm>
          <a:prstGeom prst="rect">
            <a:avLst/>
          </a:prstGeom>
          <a:solidFill>
            <a:srgbClr val="F0FDF4"/>
          </a:solidFill>
          <a:ln w="19050">
            <a:solidFill>
              <a:srgbClr val="86EFA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26280" y="1645920"/>
            <a:ext cx="30175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Répétitif, basse sensibilité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7863840" y="1645920"/>
            <a:ext cx="3383280" cy="1234440"/>
          </a:xfrm>
          <a:prstGeom prst="rect">
            <a:avLst/>
          </a:prstGeom>
          <a:solidFill>
            <a:srgbClr val="FAFAFA"/>
          </a:solidFill>
          <a:ln w="1905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14400" y="3063240"/>
            <a:ext cx="3291840" cy="1234440"/>
          </a:xfrm>
          <a:prstGeom prst="rect">
            <a:avLst/>
          </a:prstGeom>
          <a:solidFill>
            <a:srgbClr val="EFF6FF"/>
          </a:solidFill>
          <a:ln w="19050">
            <a:solidFill>
              <a:srgbClr val="93C5F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51560" y="315468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fait avec l'IA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51560" y="365760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Complexe, expertise humaine essentielle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389120" y="3063240"/>
            <a:ext cx="3291840" cy="1234440"/>
          </a:xfrm>
          <a:prstGeom prst="rect">
            <a:avLst/>
          </a:prstGeom>
          <a:solidFill>
            <a:srgbClr val="EFF6FF"/>
          </a:solidFill>
          <a:ln w="19050">
            <a:solidFill>
              <a:srgbClr val="93C5F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26280" y="3063240"/>
            <a:ext cx="30175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Complexe, expertise humaine essentielle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7863840" y="3063240"/>
            <a:ext cx="3383280" cy="1234440"/>
          </a:xfrm>
          <a:prstGeom prst="rect">
            <a:avLst/>
          </a:prstGeom>
          <a:solidFill>
            <a:srgbClr val="FAFAFA"/>
          </a:solidFill>
          <a:ln w="19050">
            <a:solidFill>
              <a:srgbClr val="E2E8F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14400" y="4480560"/>
            <a:ext cx="3291840" cy="1234440"/>
          </a:xfrm>
          <a:prstGeom prst="rect">
            <a:avLst/>
          </a:prstGeom>
          <a:solidFill>
            <a:srgbClr val="FFF7ED"/>
          </a:solidFill>
          <a:ln w="19050">
            <a:solidFill>
              <a:srgbClr val="FCD34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51560" y="457200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protège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051560" y="507492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Sensible, relationnel, confidentiel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389120" y="4480560"/>
            <a:ext cx="3291840" cy="1234440"/>
          </a:xfrm>
          <a:prstGeom prst="rect">
            <a:avLst/>
          </a:prstGeom>
          <a:solidFill>
            <a:srgbClr val="FFF7ED"/>
          </a:solidFill>
          <a:ln w="19050">
            <a:solidFill>
              <a:srgbClr val="FCD34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26280" y="4480560"/>
            <a:ext cx="30175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Sensible, relationnel, confidentiel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7863840" y="4480560"/>
            <a:ext cx="3383280" cy="1234440"/>
          </a:xfrm>
          <a:prstGeom prst="rect">
            <a:avLst/>
          </a:prstGeom>
          <a:solidFill>
            <a:srgbClr val="FAFAFA"/>
          </a:solidFill>
          <a:ln w="1905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22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41148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Plénière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914400" y="1188720"/>
            <a:ext cx="10332720" cy="2743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463040"/>
            <a:ext cx="548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00200" y="1463040"/>
            <a:ext cx="9646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Qu'est-ce qui est surprenant dans ce qu'on entend?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14400" y="2880360"/>
            <a:ext cx="548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600200" y="2880360"/>
            <a:ext cx="9646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a-t-il des désaccords? Quelle est la différence de perspective?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14400" y="4297680"/>
            <a:ext cx="548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600200" y="4297680"/>
            <a:ext cx="9646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Qu'est-ce que ça nous apprend sur nous comme équipe?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14400" y="6172200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désaccords sont sains — c'est une invitation à aller plus loin, pas un problème à régler.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22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7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0"/>
            <a:ext cx="3657600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0" b="1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20000" dirty="0"/>
          </a:p>
        </p:txBody>
      </p:sp>
      <p:sp>
        <p:nvSpPr>
          <p:cNvPr id="3" name="Text 1"/>
          <p:cNvSpPr/>
          <p:nvPr/>
        </p:nvSpPr>
        <p:spPr>
          <a:xfrm>
            <a:off x="914400" y="64008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 5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14400" y="1280160"/>
            <a:ext cx="100584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Engagements et</a:t>
            </a:r>
            <a:endParaRPr lang="en-US" sz="4200" dirty="0"/>
          </a:p>
          <a:p>
            <a:pPr indent="0" marL="0">
              <a:buNone/>
            </a:pPr>
            <a:r>
              <a:rPr lang="en-US" sz="42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prochaines étapes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914400" y="34747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minutes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/ 22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320040"/>
            <a:ext cx="10058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repart avec 3 décisions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914400" y="1097280"/>
            <a:ext cx="3200400" cy="5029200"/>
          </a:xfrm>
          <a:prstGeom prst="rect">
            <a:avLst/>
          </a:prstGeom>
          <a:solidFill>
            <a:srgbClr val="FAFA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14400" y="1097280"/>
            <a:ext cx="3200400" cy="91440"/>
          </a:xfrm>
          <a:prstGeom prst="rect">
            <a:avLst/>
          </a:prstGeom>
          <a:solidFill>
            <a:srgbClr val="E8793A"/>
          </a:solidFill>
          <a:ln w="12700">
            <a:solidFill>
              <a:srgbClr val="E8793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97280" y="1325880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097280" y="2148840"/>
            <a:ext cx="28346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CHOSE QU'ON COMMENCE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97280" y="3520440"/>
            <a:ext cx="28346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ex. : chacun essaie un outil IA cette semaine et partage son expérience à la prochaine réunion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389120" y="1097280"/>
            <a:ext cx="3200400" cy="5029200"/>
          </a:xfrm>
          <a:prstGeom prst="rect">
            <a:avLst/>
          </a:prstGeom>
          <a:solidFill>
            <a:srgbClr val="FAFA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389120" y="1097280"/>
            <a:ext cx="3200400" cy="91440"/>
          </a:xfrm>
          <a:prstGeom prst="rect">
            <a:avLst/>
          </a:prstGeom>
          <a:solidFill>
            <a:srgbClr val="E8793A"/>
          </a:solidFill>
          <a:ln w="12700">
            <a:solidFill>
              <a:srgbClr val="E879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0" y="1325880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4572000" y="2148840"/>
            <a:ext cx="28346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CHOSE QU'ON NE FAIT PAS (encore)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0" y="3520440"/>
            <a:ext cx="28346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ex. : on n'utilise pas d'outil IA avec des données clients sans vérifier les politiques de sécurité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863840" y="1097280"/>
            <a:ext cx="3200400" cy="5029200"/>
          </a:xfrm>
          <a:prstGeom prst="rect">
            <a:avLst/>
          </a:prstGeom>
          <a:solidFill>
            <a:srgbClr val="FAFA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863840" y="1097280"/>
            <a:ext cx="3200400" cy="91440"/>
          </a:xfrm>
          <a:prstGeom prst="rect">
            <a:avLst/>
          </a:prstGeom>
          <a:solidFill>
            <a:srgbClr val="E8793A"/>
          </a:solidFill>
          <a:ln w="12700">
            <a:solidFill>
              <a:srgbClr val="E8793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46720" y="1325880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8046720" y="2148840"/>
            <a:ext cx="28346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QUESTION POUR LA PROCHAINE RENCONTRE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046720" y="3520440"/>
            <a:ext cx="28346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ex. : notre organisation a-t-elle une politique sur l'utilisation de l'IA?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/ 22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45720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Déroulement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914400" y="1234440"/>
            <a:ext cx="10332720" cy="2743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41732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691640" y="141732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Ouverture et mise en contexte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601200" y="1417320"/>
            <a:ext cx="1645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14400" y="228600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91640" y="228600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Portrait de la réalité actuelle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9601200" y="2286000"/>
            <a:ext cx="1645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min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914400" y="31546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691640" y="315468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Cadre commun : les 4 questions essentielles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9601200" y="3154680"/>
            <a:ext cx="1645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914400" y="40233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691640" y="402336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Exercice : notre grille de délégation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601200" y="4023360"/>
            <a:ext cx="1645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min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914400" y="489204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691640" y="489204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Engagements et prochaines étapes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601200" y="4892040"/>
            <a:ext cx="1645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22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91440"/>
          </a:xfrm>
          <a:prstGeom prst="rect">
            <a:avLst/>
          </a:prstGeom>
          <a:solidFill>
            <a:srgbClr val="E8793A"/>
          </a:solidFill>
          <a:ln w="12700">
            <a:solidFill>
              <a:srgbClr val="E879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320040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 ENGAGEMENTS D'ÉQUIPE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822960"/>
            <a:ext cx="10058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noter et à afficher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14400" y="160020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commence 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023360" y="1965960"/>
            <a:ext cx="722376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dash"/>
          </a:ln>
        </p:spPr>
      </p:sp>
      <p:sp>
        <p:nvSpPr>
          <p:cNvPr id="7" name="Text 5"/>
          <p:cNvSpPr/>
          <p:nvPr/>
        </p:nvSpPr>
        <p:spPr>
          <a:xfrm>
            <a:off x="914400" y="265176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ne fait pas encore :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023360" y="3017520"/>
            <a:ext cx="722376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dash"/>
          </a:ln>
        </p:spPr>
      </p:sp>
      <p:sp>
        <p:nvSpPr>
          <p:cNvPr id="9" name="Text 7"/>
          <p:cNvSpPr/>
          <p:nvPr/>
        </p:nvSpPr>
        <p:spPr>
          <a:xfrm>
            <a:off x="914400" y="370332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Notre question :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023360" y="4069080"/>
            <a:ext cx="722376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dash"/>
          </a:ln>
        </p:spPr>
      </p:sp>
      <p:sp>
        <p:nvSpPr>
          <p:cNvPr id="11" name="Text 9"/>
          <p:cNvSpPr/>
          <p:nvPr/>
        </p:nvSpPr>
        <p:spPr>
          <a:xfrm>
            <a:off x="914400" y="475488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Responsable :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023360" y="5120640"/>
            <a:ext cx="722376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dash"/>
          </a:ln>
        </p:spPr>
      </p:sp>
      <p:sp>
        <p:nvSpPr>
          <p:cNvPr id="13" name="Text 11"/>
          <p:cNvSpPr/>
          <p:nvPr/>
        </p:nvSpPr>
        <p:spPr>
          <a:xfrm>
            <a:off x="914400" y="6309360"/>
            <a:ext cx="10332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Prenez une photo de cette slide avant de quitter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/ 22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822960"/>
            <a:ext cx="1033272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"Les équipes qui intègrent l'IA le mieux,</a:t>
            </a:r>
            <a:endParaRPr lang="en-US" sz="3400" dirty="0"/>
          </a:p>
          <a:p>
            <a:pPr algn="ctr" indent="0" marL="0">
              <a:buNone/>
            </a:pPr>
            <a:r>
              <a:rPr lang="en-US" sz="34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c'est pas celles qui ont les meilleurs outils."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4709160" y="3931920"/>
            <a:ext cx="2743200" cy="73152"/>
          </a:xfrm>
          <a:prstGeom prst="rect">
            <a:avLst/>
          </a:prstGeom>
          <a:solidFill>
            <a:srgbClr val="E8793A"/>
          </a:solidFill>
          <a:ln w="12700">
            <a:solidFill>
              <a:srgbClr val="E8793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4206240"/>
            <a:ext cx="10332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sont celles qui ont eu des conversations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i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 celle qu'on vient d'avoir.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/ 22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A20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371600"/>
            <a:ext cx="10332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KODRA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914400" y="2834640"/>
            <a:ext cx="10332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Vos équipes ont les réponses. On les aide à les trouver.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709160" y="3566160"/>
            <a:ext cx="2743200" cy="73152"/>
          </a:xfrm>
          <a:prstGeom prst="rect">
            <a:avLst/>
          </a:prstGeom>
          <a:solidFill>
            <a:srgbClr val="E8793A"/>
          </a:solidFill>
          <a:ln w="12700">
            <a:solidFill>
              <a:srgbClr val="E8793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3840480"/>
            <a:ext cx="10332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kodra.ca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914400" y="4480560"/>
            <a:ext cx="10332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seb@kodra.ca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7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0"/>
            <a:ext cx="3657600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0" b="1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0000" dirty="0"/>
          </a:p>
        </p:txBody>
      </p:sp>
      <p:sp>
        <p:nvSpPr>
          <p:cNvPr id="3" name="Text 1"/>
          <p:cNvSpPr/>
          <p:nvPr/>
        </p:nvSpPr>
        <p:spPr>
          <a:xfrm>
            <a:off x="914400" y="64008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 1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14400" y="1280160"/>
            <a:ext cx="100584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Ouverture et</a:t>
            </a:r>
            <a:endParaRPr lang="en-US" sz="4200" dirty="0"/>
          </a:p>
          <a:p>
            <a:pPr indent="0" marL="0">
              <a:buNone/>
            </a:pPr>
            <a:r>
              <a:rPr lang="en-US" sz="42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en contexte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914400" y="34747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minutes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22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502920"/>
            <a:ext cx="9144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d'ouverture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914400" y="1097280"/>
            <a:ext cx="10332720" cy="3840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"Quand tu entends le mot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'IA au travail'...</a:t>
            </a:r>
            <a:endParaRPr lang="en-US" sz="3400" dirty="0"/>
          </a:p>
          <a:p>
            <a:pPr indent="0" marL="0">
              <a:buNone/>
            </a:pP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quelle est ta première réaction?"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914400" y="6035040"/>
            <a:ext cx="10332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Tour de table — une phrase chacun  ·  Ne commentez pas  ·  Notez les mots-clés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22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7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0"/>
            <a:ext cx="3657600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0" b="1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0000" dirty="0"/>
          </a:p>
        </p:txBody>
      </p:sp>
      <p:sp>
        <p:nvSpPr>
          <p:cNvPr id="3" name="Text 1"/>
          <p:cNvSpPr/>
          <p:nvPr/>
        </p:nvSpPr>
        <p:spPr>
          <a:xfrm>
            <a:off x="914400" y="64008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 2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14400" y="1280160"/>
            <a:ext cx="100584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Portrait de la</a:t>
            </a:r>
            <a:endParaRPr lang="en-US" sz="4200" dirty="0"/>
          </a:p>
          <a:p>
            <a:pPr indent="0" marL="0">
              <a:buNone/>
            </a:pPr>
            <a:r>
              <a:rPr lang="en-US" sz="42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réalité actuelle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914400" y="34747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minutes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22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41148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Levez la main si...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914400" y="1188720"/>
            <a:ext cx="10332720" cy="2743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417320"/>
            <a:ext cx="502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508760" y="1417320"/>
            <a:ext cx="9738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Vous avez déjà utilisé ChatGPT, Copilot ou un outil similaire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914400" y="2514600"/>
            <a:ext cx="502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508760" y="2514600"/>
            <a:ext cx="9738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Vous utilisez un outil IA au travail chaque semaine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914400" y="3611880"/>
            <a:ext cx="502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508760" y="3611880"/>
            <a:ext cx="9738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Vous vous sentez à l'aise avec l'IA au travail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914400" y="4709160"/>
            <a:ext cx="502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508760" y="4709160"/>
            <a:ext cx="9738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Vous avez des inquiétudes ou des questions sans réponse sur l'IA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914400" y="6217920"/>
            <a:ext cx="10332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jugement. On prend juste un portrait.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22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365760"/>
            <a:ext cx="9144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Activité : les post-its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914400" y="10058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minutes en silence, puis partage en groupe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914400" y="1600200"/>
            <a:ext cx="4754880" cy="3657600"/>
          </a:xfrm>
          <a:prstGeom prst="rect">
            <a:avLst/>
          </a:prstGeom>
          <a:solidFill>
            <a:srgbClr val="FEFCE8"/>
          </a:solidFill>
          <a:ln w="25400">
            <a:solidFill>
              <a:srgbClr val="EAB30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97280" y="1828800"/>
            <a:ext cx="4389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POST-IT JAUNE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097280" y="2377440"/>
            <a:ext cx="43891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"Une chose que l'IA pourrait vraiment m'aider à faire dans mon travail"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6492240" y="1600200"/>
            <a:ext cx="4754880" cy="3657600"/>
          </a:xfrm>
          <a:prstGeom prst="rect">
            <a:avLst/>
          </a:prstGeom>
          <a:solidFill>
            <a:srgbClr val="FDF2F8"/>
          </a:solidFill>
          <a:ln w="25400">
            <a:solidFill>
              <a:srgbClr val="DB277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675120" y="1828800"/>
            <a:ext cx="4389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POST-IT ROSE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675120" y="2377440"/>
            <a:ext cx="43891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"Une inquiétude ou un risque que je veux qu'on prenne au sérieux"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22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7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0"/>
            <a:ext cx="3657600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0" b="1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0000" dirty="0"/>
          </a:p>
        </p:txBody>
      </p:sp>
      <p:sp>
        <p:nvSpPr>
          <p:cNvPr id="3" name="Text 1"/>
          <p:cNvSpPr/>
          <p:nvPr/>
        </p:nvSpPr>
        <p:spPr>
          <a:xfrm>
            <a:off x="914400" y="64008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 3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14400" y="1280160"/>
            <a:ext cx="100584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4 questions</a:t>
            </a:r>
            <a:endParaRPr lang="en-US" sz="4200" dirty="0"/>
          </a:p>
          <a:p>
            <a:pPr indent="0" marL="0">
              <a:buNone/>
            </a:pPr>
            <a:r>
              <a:rPr lang="en-US" sz="42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essentielles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914400" y="34747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minutes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22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274320"/>
            <a:ext cx="1097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200" dirty="0"/>
          </a:p>
        </p:txBody>
      </p:sp>
      <p:sp>
        <p:nvSpPr>
          <p:cNvPr id="3" name="Text 1"/>
          <p:cNvSpPr/>
          <p:nvPr/>
        </p:nvSpPr>
        <p:spPr>
          <a:xfrm>
            <a:off x="914400" y="1188720"/>
            <a:ext cx="10332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Quoi confier à l'IA?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914400" y="2011680"/>
            <a:ext cx="10332720" cy="27432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24028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L'IA excelle pour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914400" y="278892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Tâches répétitives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338328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Synthèses et résumés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14400" y="397764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Premiers jets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14400" y="457200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en forme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14400" y="516636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Recherche d'information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675120" y="224028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79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L'IA est moins bonne pour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675120" y="278892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Jugement contextuel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675120" y="338328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Décisions sensibles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675120" y="397764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Relations humaines complexes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064240" y="64465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22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équipe et l'IA — Atelier</dc:title>
  <dc:subject>PptxGenJS Presentation</dc:subject>
  <dc:creator>Kodra Conseil</dc:creator>
  <cp:lastModifiedBy>Kodra Conseil</cp:lastModifiedBy>
  <cp:revision>1</cp:revision>
  <dcterms:created xsi:type="dcterms:W3CDTF">2026-04-05T14:32:23Z</dcterms:created>
  <dcterms:modified xsi:type="dcterms:W3CDTF">2026-04-05T14:32:23Z</dcterms:modified>
</cp:coreProperties>
</file>